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563" r:id="rId3"/>
    <p:sldId id="557" r:id="rId4"/>
    <p:sldId id="257" r:id="rId5"/>
    <p:sldId id="545" r:id="rId6"/>
    <p:sldId id="256" r:id="rId7"/>
    <p:sldId id="259" r:id="rId8"/>
    <p:sldId id="542" r:id="rId9"/>
    <p:sldId id="268" r:id="rId10"/>
    <p:sldId id="271" r:id="rId11"/>
    <p:sldId id="540" r:id="rId12"/>
    <p:sldId id="539" r:id="rId13"/>
    <p:sldId id="541" r:id="rId14"/>
    <p:sldId id="536" r:id="rId15"/>
    <p:sldId id="543" r:id="rId16"/>
    <p:sldId id="272" r:id="rId17"/>
    <p:sldId id="530" r:id="rId18"/>
    <p:sldId id="544" r:id="rId19"/>
    <p:sldId id="546" r:id="rId20"/>
    <p:sldId id="558" r:id="rId21"/>
    <p:sldId id="513" r:id="rId22"/>
    <p:sldId id="515" r:id="rId23"/>
    <p:sldId id="276" r:id="rId24"/>
    <p:sldId id="514" r:id="rId25"/>
    <p:sldId id="277" r:id="rId26"/>
    <p:sldId id="278" r:id="rId27"/>
    <p:sldId id="279" r:id="rId28"/>
    <p:sldId id="561" r:id="rId30"/>
    <p:sldId id="560" r:id="rId31"/>
    <p:sldId id="5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81" d="100"/>
          <a:sy n="81" d="100"/>
        </p:scale>
        <p:origin x="-312" y="12"/>
      </p:cViewPr>
      <p:guideLst>
        <p:guide orient="horz" pos="2160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BC6A5-255F-463F-A396-C7E66664992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133E-07D9-4042-BE38-4A8919DEDB1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 bwMode="auto"/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anose="020B0604020202020204" pitchFamily="34" charset="0"/>
              </a:rPr>
              <a:t>TRƯỜNG THCS TÂY SƠN QUẬN HẢI CHÂU ĐN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4745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76401"/>
            <a:ext cx="5592233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76400"/>
            <a:ext cx="5592233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63989"/>
            <a:ext cx="5592233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2C7438-363B-414F-B6C1-FCF930CCD2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3468F-6D13-4022-8C98-513F0812C02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D096-BF2C-4B1E-B9D4-C1FB38D702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vov.vn/Uploaded/dohung/2012_12_25/dan-so.jpg" TargetMode="Externa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5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5774" y="4916557"/>
            <a:ext cx="11741426" cy="183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Thực hành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SO SÁNH THÁP DÂN SỐ NĂM 1989 VÀ NĂM 1999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Down 3"/>
          <p:cNvSpPr/>
          <p:nvPr/>
        </p:nvSpPr>
        <p:spPr>
          <a:xfrm>
            <a:off x="503583" y="477078"/>
            <a:ext cx="10893287" cy="6109252"/>
          </a:xfrm>
          <a:prstGeom prst="ribbon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Dân số phụ thuộc là gì ?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tỉ lệ dân số phụ thuộc.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Tỉ lệ dân số phụ thuộc ảnh hưởng đến nền kinh tế như thế nào ?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574" y="3167269"/>
            <a:ext cx="11463130" cy="32931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45%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539" y="770403"/>
            <a:ext cx="6109252" cy="14162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dân số phụ thuộc =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543339"/>
            <a:ext cx="3962399" cy="834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DTLĐ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NTLĐ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7791" y="1510748"/>
            <a:ext cx="3445566" cy="848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TTLĐ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2" idx="3"/>
          </p:cNvCxnSpPr>
          <p:nvPr/>
        </p:nvCxnSpPr>
        <p:spPr>
          <a:xfrm>
            <a:off x="6347791" y="1478506"/>
            <a:ext cx="3445566" cy="322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58399" y="1060174"/>
            <a:ext cx="980662" cy="8481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02365" y="212035"/>
            <a:ext cx="10760765" cy="5847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1999.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7169" name="Group 257"/>
          <p:cNvGraphicFramePr>
            <a:graphicFrameLocks noGrp="1"/>
          </p:cNvGraphicFramePr>
          <p:nvPr/>
        </p:nvGraphicFramePr>
        <p:xfrm>
          <a:off x="119270" y="1338470"/>
          <a:ext cx="11847443" cy="5307494"/>
        </p:xfrm>
        <a:graphic>
          <a:graphicData uri="http://schemas.openxmlformats.org/drawingml/2006/table">
            <a:tbl>
              <a:tblPr/>
              <a:tblGrid>
                <a:gridCol w="2020160"/>
                <a:gridCol w="1986365"/>
                <a:gridCol w="4077277"/>
                <a:gridCol w="3763641"/>
              </a:tblGrid>
              <a:tr h="1137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1989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471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785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Cơ cấu dân số theo độ tuổi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 – 14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785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15 – 59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7649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 trở lên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23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dân số phụ thuộc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9270" y="1338470"/>
            <a:ext cx="4015408" cy="109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9270" y="1338470"/>
            <a:ext cx="4015408" cy="1099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7670" y="1516960"/>
            <a:ext cx="1325218" cy="397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287" y="1914525"/>
            <a:ext cx="1762539" cy="431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6227" y="2637183"/>
            <a:ext cx="3631096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đáy rộng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41635" y="2637183"/>
            <a:ext cx="3392556" cy="463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đáy rộng chân hẹp hơn 1989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5339" y="3429000"/>
            <a:ext cx="2040835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39% 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496" y="3429000"/>
            <a:ext cx="1643269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5339" y="4320209"/>
            <a:ext cx="1948070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9774" y="4320209"/>
            <a:ext cx="1470991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58,4%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7130" y="5211418"/>
            <a:ext cx="148424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89774" y="5211418"/>
            <a:ext cx="1364974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26157" y="6050898"/>
            <a:ext cx="1325217" cy="469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86%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82539" y="6102627"/>
            <a:ext cx="1179444" cy="4691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71%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95" y="132523"/>
            <a:ext cx="11701670" cy="666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 rộng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Tháp dân số Việt Nam 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( 1989 )</a:t>
            </a:r>
            <a:endParaRPr 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 cụ thể số người DTLĐ, NTLĐ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luận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  46.2% ---------------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86</a:t>
            </a:r>
            <a:r>
              <a:rPr lang="en-US" sz="28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( DTLĐ + NTLĐ )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     39%    -------------- x = </a:t>
            </a:r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39. 86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72.6 người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 46.2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NTLĐ : 86 người – 72.6 người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13.4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luận</a:t>
            </a:r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Vậy 100 người TTLĐ nuôi </a:t>
            </a:r>
            <a:endParaRPr lang="en-US" sz="28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( 72.6 người DTLĐ và 13.4 người NTLĐ )</a:t>
            </a:r>
            <a:endParaRPr lang="en-US" sz="28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Tương tự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Tháp dân số Việt Nam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( 1999 )</a:t>
            </a:r>
            <a:endParaRPr lang="en-US" sz="28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Lập luận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41.6%  ----------------------  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71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người ( DTLĐ + NTLĐ )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DTLĐ )    33.5%  ----------------------   x = </a:t>
            </a:r>
            <a:r>
              <a:rPr lang="en-US" sz="2800" b="1" u="sng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33.5 . 71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57.2 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 ( DTLĐ )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	            41.6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NTLĐ : 71 người – 57.2 người = 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13.8</a:t>
            </a:r>
            <a:r>
              <a:rPr lang="en-US" sz="28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người </a:t>
            </a:r>
            <a:endParaRPr lang="en-US" sz="2800" b="1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 u="sng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 luận</a:t>
            </a:r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Vậy 100 người TTLĐ nuôi </a:t>
            </a:r>
            <a:endParaRPr lang="en-US" sz="28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( 57.2 người DTLĐ và 13.8 người NTLĐ )</a:t>
            </a:r>
            <a:endParaRPr lang="en-US" sz="2800" b="1">
              <a:solidFill>
                <a:srgbClr val="00B05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/>
          <p:cNvSpPr/>
          <p:nvPr/>
        </p:nvSpPr>
        <p:spPr>
          <a:xfrm>
            <a:off x="980661" y="119270"/>
            <a:ext cx="10760765" cy="6440555"/>
          </a:xfrm>
          <a:prstGeom prst="wedgeEllipseCallout">
            <a:avLst>
              <a:gd name="adj1" fmla="val -54762"/>
              <a:gd name="adj2" fmla="val 49271"/>
            </a:avLst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phân tích và so sánh trên, nêu nhận xét về sự thay đổi của cơ cấu dân số theo độ tuổi ở nước ta. Giải thích nguyên nhân.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1676400" y="3886200"/>
            <a:ext cx="868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6126" name="Group 46"/>
          <p:cNvGraphicFramePr>
            <a:graphicFrameLocks noGrp="1"/>
          </p:cNvGraphicFramePr>
          <p:nvPr>
            <p:ph idx="4294967295"/>
          </p:nvPr>
        </p:nvGraphicFramePr>
        <p:xfrm>
          <a:off x="265044" y="1550504"/>
          <a:ext cx="11370365" cy="5150616"/>
        </p:xfrm>
        <a:graphic>
          <a:graphicData uri="http://schemas.openxmlformats.org/drawingml/2006/table">
            <a:tbl>
              <a:tblPr/>
              <a:tblGrid>
                <a:gridCol w="2832007"/>
                <a:gridCol w="2826671"/>
                <a:gridCol w="2829991"/>
                <a:gridCol w="2881696"/>
              </a:tblGrid>
              <a:tr h="1657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Nhóm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1989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Biến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0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14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33,5%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Giảm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5,5 %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15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59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53,8%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58,4%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Tăng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4,6 %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60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tuổi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trở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7,2%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8,1%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Tăng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0,9 %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5" name="Text Box 171"/>
          <p:cNvSpPr txBox="1">
            <a:spLocks noChangeArrowheads="1"/>
          </p:cNvSpPr>
          <p:nvPr/>
        </p:nvSpPr>
        <p:spPr bwMode="auto">
          <a:xfrm>
            <a:off x="384313" y="430694"/>
            <a:ext cx="11370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 của nước ta năm 1999 so với năm 1989 có sự thay đổi là:</a:t>
            </a: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990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FF00"/>
              </a:solidFill>
              <a:latin typeface="VNI-Times" pitchFamily="2" charset="0"/>
            </a:endParaRPr>
          </a:p>
        </p:txBody>
      </p:sp>
      <p:pic>
        <p:nvPicPr>
          <p:cNvPr id="23558" name="Picture 6" descr="http://www.thesaigontimes.vn/Uploads/Articles04/136450/1e44a_dan_so_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92766"/>
            <a:ext cx="11953461" cy="53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6835" y="5469834"/>
            <a:ext cx="110920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Dù đang trong thời kỳ </a:t>
            </a:r>
            <a:r>
              <a:rPr lang="vi-VN" altLang="en-US" sz="2400" b="1">
                <a:solidFill>
                  <a:srgbClr val="FF0000"/>
                </a:solidFill>
              </a:rPr>
              <a:t>"cơ cấu dân số vàng" 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với số người ở độ tuổi lao động chiếm </a:t>
            </a: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69,4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%, nhưng Việt Nam cũng đang chứng kiến xu hướng </a:t>
            </a:r>
            <a:r>
              <a:rPr lang="vi-VN" altLang="en-US" sz="2400" b="1">
                <a:solidFill>
                  <a:srgbClr val="FF0000"/>
                </a:solidFill>
              </a:rPr>
              <a:t>"già hóa dân số" </a:t>
            </a:r>
            <a:r>
              <a:rPr lang="vi-VN" altLang="en-US" sz="2400" b="1">
                <a:solidFill>
                  <a:schemeClr val="accent5">
                    <a:lumMod val="50000"/>
                  </a:schemeClr>
                </a:solidFill>
              </a:rPr>
              <a:t>nhanh trong khu vực ASEAN, chỉ sau Singapore và Thái Lan.</a:t>
            </a:r>
            <a:endParaRPr lang="en-US" altLang="en-US" sz="24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164" y="424069"/>
            <a:ext cx="11814313" cy="31142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  <a:endParaRPr lang="en-US" sz="4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sự thay đổi cơ cấu theo độ tuổi sau 10 năm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- Dưới tuổi 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39%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3,5% ( 5,5 % )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Trong tuổi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53,8%  58,4% ( 4,6 % )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Ngoài tuổi lao động </a:t>
            </a:r>
            <a:r>
              <a:rPr lang="en-US" sz="4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7,2%  8,1% ( 0,9% )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5162" y="3657601"/>
            <a:ext cx="11642037" cy="28757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vi-VN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ực hiện tốt chính sách dân số và KHHGĐ</a:t>
            </a:r>
            <a:r>
              <a:rPr lang="en-US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VNI-Times" pitchFamily="2" charset="0"/>
              <a:buChar char="-"/>
              <a:tabLst>
                <a:tab pos="457200" algn="l"/>
              </a:tabLst>
            </a:pPr>
            <a:r>
              <a:rPr lang="fr-FR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 bộ về y tế…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VNI-Times" pitchFamily="2" charset="0"/>
              <a:buChar char="-"/>
              <a:tabLst>
                <a:tab pos="457200" algn="l"/>
              </a:tabLst>
            </a:pPr>
            <a:r>
              <a:rPr lang="fr-FR" sz="40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Nâng cao chất lượng cuộc sống…</a:t>
            </a:r>
            <a:endParaRPr lang="en-US" sz="3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Up 3"/>
          <p:cNvSpPr/>
          <p:nvPr/>
        </p:nvSpPr>
        <p:spPr>
          <a:xfrm>
            <a:off x="410817" y="145775"/>
            <a:ext cx="11516140" cy="6533322"/>
          </a:xfrm>
          <a:prstGeom prst="ellipseRibbon2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endParaRPr lang="en-US" sz="3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 của nước ta có những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cho phát triển kinh tế - xã hội ? Chúng ta cần có những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để từng bước khắc phục những khó khăn này 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036" y="112642"/>
            <a:ext cx="11449878" cy="16896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Thuận lợi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 và dự trữ lao động dồi dào.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Thị trường tiêu thụ rộng lớn.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Trợ lực lớn cho sự phát triển và nâng cao mức sống.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305" y="1656523"/>
            <a:ext cx="11449877" cy="2133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Gây sức ép lớn đến vấn đề việc làm.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Mất ổn định xã hội.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Tài nguyên cạn kiệt, môi trường ô nhiễm, nhu cầu giáo dục y tế, nhà ở,… căng thẳng.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Chăm sóc sức khỏe người già.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152402" y="3508515"/>
            <a:ext cx="11569145" cy="31407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Biện pháp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kế hoạch đào tạo hợp lí, hướng nghiệp dạy nghề…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Phân bố lao động theo ngành nghề.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cơ cấu kinh tế theo hướng công nghiệp hóa.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Có chính sách dân số hợp lí ( xuất khẩu lao động ).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 Kêu gọi đầu tư.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  Có chính sách đón đầu chăm sóc người già.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1" y="5703888"/>
            <a:ext cx="7859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zh-CN" sz="1800" b="0">
              <a:solidFill>
                <a:schemeClr val="tx1"/>
              </a:solidFill>
              <a:latin typeface="VNI-Times" pitchFamily="2" charset="0"/>
              <a:ea typeface="SimSun" panose="02010600030101010101" pitchFamily="2" charset="-122"/>
            </a:endParaRPr>
          </a:p>
        </p:txBody>
      </p:sp>
      <p:pic>
        <p:nvPicPr>
          <p:cNvPr id="31747" name="Picture 3" descr="view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12889"/>
            <a:ext cx="11926956" cy="65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gioi_ti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731" name="Picture 3" descr="cu-gia_12-127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842052" y="3048000"/>
            <a:ext cx="796455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ĐỘ TUỔI PHỤ THUỘC ( 0-14 TUỔI + TRÊN 60 TUỔI 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20120523-155215-1-dan-cu-Ha-No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3352800"/>
            <a:ext cx="617220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3" name="Picture 3" descr="nhan-cong-xay-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601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4" name="Picture 4" descr="Dan-so-va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0"/>
            <a:ext cx="61722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05" name="Picture 5" descr="thi-HS-gioi-lop-9_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" y="0"/>
            <a:ext cx="592703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276600" y="3124200"/>
            <a:ext cx="5181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ĐỘ TUỔI LAO ĐỘNG (15-59 TUỔI 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tet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84" y="933450"/>
            <a:ext cx="6238116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images831634_DSC_0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0" y="3921125"/>
            <a:ext cx="6053139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hop-tac-lao-dong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9"/>
            <a:ext cx="60658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xuat-khau-lao-d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713"/>
            <a:ext cx="6053139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6248400" y="3556070"/>
            <a:ext cx="5652052" cy="62382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291548" y="3429000"/>
            <a:ext cx="5479774" cy="75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lao động dồi dào.</a:t>
            </a:r>
            <a:endParaRPr lang="en-US" altLang="en-US" sz="3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057400" y="1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thuận lợi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  <p:bldP spid="215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 descr="dsc03848_resize_resize_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16"/>
            <a:ext cx="12192000" cy="67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1524000" y="319816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8" descr="small_nvn_131678246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63614"/>
            <a:ext cx="60452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 descr="than83_1365736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" y="3914775"/>
            <a:ext cx="60452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Moi%20tr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27100"/>
            <a:ext cx="6070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1" descr="nilonrac_1606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1" y="3903664"/>
            <a:ext cx="60452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huochuot1-1355384823_500x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976"/>
            <a:ext cx="60737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20583495-images1012455_Phi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1"/>
            <a:ext cx="6103938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nhung-giac-ngu-vat-va-trong-benh-vien-468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4" y="954089"/>
            <a:ext cx="595450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50848158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6" y="3889376"/>
            <a:ext cx="594815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524000" y="22860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881946"/>
            <a:ext cx="8839200" cy="480131"/>
          </a:xfrm>
        </p:spPr>
        <p:txBody>
          <a:bodyPr wrap="square" anchor="b">
            <a:spAutoFit/>
          </a:bodyPr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khó khăn cho sự phát triển kinh tế của nước ta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11" descr="Tet-Trung-Quoc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577009"/>
            <a:ext cx="6026426" cy="52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3" descr="1201401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77009"/>
            <a:ext cx="6019800" cy="528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808" y="238540"/>
            <a:ext cx="6930887" cy="5698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đúng nhất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043" y="914399"/>
            <a:ext cx="11701669" cy="25145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Quan sát Hình 5.1, nhóm tuổi ( 0 – 14 tuổi ) của năm 1999 so với năm 1989 thay đổi như thế nào sau đây: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Tỉ lệ nữ tăng, nam giảm.				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Tỉ lệ nữ giảm, nam tăng.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Tỉ lệ nữ, nam đều giảm.				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Tỉ lệ nữ, nam cùng tăng.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043" y="3763617"/>
            <a:ext cx="11701669" cy="298173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Quan sát Hình 5.1, số người nhóm tuổi lao động  ( 15 – 59 tuổi ) của nước ta từ 1989 đến 1999 đã thay đổi theo hướng: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Nam tăng nhiều hơn nữ.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Nữ tăng nhiều hơn nam.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Nam tăng ngang bằng nữ.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Nam và nữ đều giảm.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5288" y="2597426"/>
            <a:ext cx="463825" cy="424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043" y="4572000"/>
            <a:ext cx="477078" cy="569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86" y="490330"/>
            <a:ext cx="11661913" cy="23853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Tỉ lệ số người già từ 60 tuổi trở lên thuộc phái nam từ năm 1989 đến 1999 đã thay đổi: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Tăng 0,3%.					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Tăng 0,4 %.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Giảm 0,5%.					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Giảm 0,6%.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286" y="3193774"/>
            <a:ext cx="11661913" cy="351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So sánh 2 tháp dân số Hình 5.1 . Hãy cho biết cơ cấu dân số nước ta theo tuổi có sự thay đổi theo hướng: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Tỉ lệ trẻ em tăng lên, tỉ lệ độ tuổi lao động và ngoài lao động giảm xuống.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Tỉ lệ trẻ em và độ tuổi lao động tăng lên, độ tuổi ngoài lao động giảm xuống.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Tỉ lệ độ tuổi cả 3 đối tượng tăng lên.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Tỉ lệ trẻ em giảm, tỉ lệ độ tuổi lao động và ngoài tuổi lao động tăng lên.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5286" y="5579166"/>
            <a:ext cx="410817" cy="4108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5286" y="1669775"/>
            <a:ext cx="410817" cy="4903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/>
          <p:cNvSpPr/>
          <p:nvPr/>
        </p:nvSpPr>
        <p:spPr>
          <a:xfrm>
            <a:off x="251791" y="225286"/>
            <a:ext cx="11582399" cy="6268279"/>
          </a:xfrm>
          <a:prstGeom prst="verticalScroll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 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HỌC BÀI VÀ LÀM BÀI TẬP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nội dung bài 6: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PHÁT TRIỂN NỀN KINH TẾ VIỆT NAM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I. Học sinh tự đọc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Nền kinh tế nước ta trong thời kì đổi mới</a:t>
            </a:r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1"/>
          <a:srcRect l="8929" t="28530" r="11043" b="10000"/>
          <a:stretch>
            <a:fillRect/>
          </a:stretch>
        </p:blipFill>
        <p:spPr bwMode="auto">
          <a:xfrm>
            <a:off x="212034" y="92765"/>
            <a:ext cx="11820940" cy="666584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2285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Oval 4"/>
          <p:cNvSpPr/>
          <p:nvPr/>
        </p:nvSpPr>
        <p:spPr>
          <a:xfrm>
            <a:off x="7142921" y="371061"/>
            <a:ext cx="4744279" cy="6215269"/>
          </a:xfrm>
          <a:prstGeom prst="wedgeEllipseCallout">
            <a:avLst>
              <a:gd name="adj1" fmla="val -83119"/>
              <a:gd name="adj2" fmla="val 4198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Atlat trang 15</a:t>
            </a:r>
            <a:endParaRPr lang="en-US" sz="4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nhận xét tháp tuổi Việt Nam năm 1999 và năm 2007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92765"/>
            <a:ext cx="11847444" cy="2729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Thực hành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VÀ SO SÁNH THÁP DÂN SỐ NĂM 1989 VÀ NĂM 1999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croll: Vertical 2"/>
          <p:cNvSpPr/>
          <p:nvPr/>
        </p:nvSpPr>
        <p:spPr>
          <a:xfrm>
            <a:off x="185531" y="2822713"/>
            <a:ext cx="5711686" cy="3763617"/>
          </a:xfrm>
          <a:prstGeom prst="verticalScroll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18 + Atlat trang 15 + nội dung chuẩn bị đã thông báo…</a:t>
            </a:r>
            <a:endParaRPr lang="en-US" sz="44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peech Bubble: Oval 3"/>
          <p:cNvSpPr/>
          <p:nvPr/>
        </p:nvSpPr>
        <p:spPr>
          <a:xfrm>
            <a:off x="6096001" y="2570921"/>
            <a:ext cx="5936974" cy="4194313"/>
          </a:xfrm>
          <a:prstGeom prst="wedgeEllipseCallout">
            <a:avLst>
              <a:gd name="adj1" fmla="val -56487"/>
              <a:gd name="adj2" fmla="val 43458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tháp dân số năm 1989 và năm 1999</a:t>
            </a:r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của tháp.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cấu dân số theo độ tuổi.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Tỉ lệ dân số phụ thuộc.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hap tuo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45774"/>
            <a:ext cx="11940208" cy="655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3339" y="3949148"/>
            <a:ext cx="53406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8226" y="1934817"/>
            <a:ext cx="36178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718852" y="3856383"/>
            <a:ext cx="4757531" cy="927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85043" y="1934817"/>
            <a:ext cx="2690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02365" y="212035"/>
            <a:ext cx="10588487" cy="707886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nội dung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ô trống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7169" name="Group 257"/>
          <p:cNvGraphicFramePr>
            <a:graphicFrameLocks noGrp="1"/>
          </p:cNvGraphicFramePr>
          <p:nvPr/>
        </p:nvGraphicFramePr>
        <p:xfrm>
          <a:off x="119270" y="1338470"/>
          <a:ext cx="11847443" cy="5297203"/>
        </p:xfrm>
        <a:graphic>
          <a:graphicData uri="http://schemas.openxmlformats.org/drawingml/2006/table">
            <a:tbl>
              <a:tblPr/>
              <a:tblGrid>
                <a:gridCol w="2020160"/>
                <a:gridCol w="1986365"/>
                <a:gridCol w="4077277"/>
                <a:gridCol w="3763641"/>
              </a:tblGrid>
              <a:tr h="11348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1989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1999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31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dạng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472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Cơ cấu dân số theo độ tuổi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 – 14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62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15 – 59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5831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 trở lên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11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dân số phụ thuộc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9270" y="1338470"/>
            <a:ext cx="4015408" cy="10999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19270" y="1338470"/>
            <a:ext cx="4015408" cy="1099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57670" y="1516960"/>
            <a:ext cx="1325218" cy="3975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287" y="1914525"/>
            <a:ext cx="1762539" cy="4311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yếu tố</a:t>
            </a:r>
            <a:endParaRPr 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6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hap tuo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1563757"/>
            <a:ext cx="11873948" cy="44792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772400" y="2667000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278296" y="228601"/>
            <a:ext cx="11582399" cy="1200329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 5.1, hãy phân tích và so sánh 2 tháp dân số về hình dạng của tháp. </a:t>
            </a: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 Đáy tháp – thân tháp – đỉnh tháp )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368" name="Line 24"/>
          <p:cNvSpPr>
            <a:spLocks noChangeShapeType="1"/>
          </p:cNvSpPr>
          <p:nvPr/>
        </p:nvSpPr>
        <p:spPr bwMode="auto">
          <a:xfrm>
            <a:off x="2819400" y="4114800"/>
            <a:ext cx="1588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1" name="Line 27"/>
          <p:cNvSpPr>
            <a:spLocks noChangeShapeType="1"/>
          </p:cNvSpPr>
          <p:nvPr/>
        </p:nvSpPr>
        <p:spPr bwMode="auto">
          <a:xfrm>
            <a:off x="6858000" y="4114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2" name="Line 28"/>
          <p:cNvSpPr>
            <a:spLocks noChangeShapeType="1"/>
          </p:cNvSpPr>
          <p:nvPr/>
        </p:nvSpPr>
        <p:spPr bwMode="auto">
          <a:xfrm flipH="1">
            <a:off x="2345634" y="17526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>
            <a:off x="7772396" y="17526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50365" y="4191000"/>
            <a:ext cx="158204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RỘNG</a:t>
            </a:r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594574" y="4114800"/>
            <a:ext cx="1297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HẸP</a:t>
            </a:r>
            <a:endParaRPr lang="en-US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78296" y="2154239"/>
            <a:ext cx="192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115342" y="2192339"/>
            <a:ext cx="20540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bớt nhọn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hap tuo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444487"/>
            <a:ext cx="11913704" cy="48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AutoShape 11"/>
          <p:cNvSpPr>
            <a:spLocks noChangeArrowheads="1"/>
          </p:cNvSpPr>
          <p:nvPr/>
        </p:nvSpPr>
        <p:spPr bwMode="auto">
          <a:xfrm>
            <a:off x="2845904" y="41910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39%</a:t>
            </a:r>
            <a:endParaRPr lang="en-US" altLang="en-US" sz="1800"/>
          </a:p>
        </p:txBody>
      </p:sp>
      <p:sp>
        <p:nvSpPr>
          <p:cNvPr id="315404" name="AutoShape 12"/>
          <p:cNvSpPr>
            <a:spLocks noChangeArrowheads="1"/>
          </p:cNvSpPr>
          <p:nvPr/>
        </p:nvSpPr>
        <p:spPr bwMode="auto">
          <a:xfrm>
            <a:off x="8683487" y="4145757"/>
            <a:ext cx="897835" cy="762000"/>
          </a:xfrm>
          <a:prstGeom prst="rightArrow">
            <a:avLst>
              <a:gd name="adj1" fmla="val 44787"/>
              <a:gd name="adj2" fmla="val 14896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33,5%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408" name="AutoShape 16"/>
          <p:cNvSpPr>
            <a:spLocks noChangeArrowheads="1"/>
          </p:cNvSpPr>
          <p:nvPr/>
        </p:nvSpPr>
        <p:spPr bwMode="auto">
          <a:xfrm>
            <a:off x="2845904" y="3200400"/>
            <a:ext cx="9906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53,8%</a:t>
            </a:r>
            <a:endParaRPr lang="en-US" altLang="en-US" sz="1800"/>
          </a:p>
        </p:txBody>
      </p:sp>
      <p:sp>
        <p:nvSpPr>
          <p:cNvPr id="315409" name="AutoShape 17"/>
          <p:cNvSpPr>
            <a:spLocks noChangeArrowheads="1"/>
          </p:cNvSpPr>
          <p:nvPr/>
        </p:nvSpPr>
        <p:spPr bwMode="auto">
          <a:xfrm>
            <a:off x="2845904" y="2133600"/>
            <a:ext cx="9144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5410" name="AutoShape 18"/>
          <p:cNvSpPr>
            <a:spLocks noChangeArrowheads="1"/>
          </p:cNvSpPr>
          <p:nvPr/>
        </p:nvSpPr>
        <p:spPr bwMode="auto">
          <a:xfrm>
            <a:off x="8683487" y="3200400"/>
            <a:ext cx="990600" cy="685800"/>
          </a:xfrm>
          <a:prstGeom prst="rightArrow">
            <a:avLst>
              <a:gd name="adj1" fmla="val 50000"/>
              <a:gd name="adj2" fmla="val 38889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58,4%</a:t>
            </a:r>
            <a:endParaRPr lang="en-US" altLang="en-US" sz="1800"/>
          </a:p>
        </p:txBody>
      </p:sp>
      <p:sp>
        <p:nvSpPr>
          <p:cNvPr id="315411" name="AutoShape 19"/>
          <p:cNvSpPr>
            <a:spLocks noChangeArrowheads="1"/>
          </p:cNvSpPr>
          <p:nvPr/>
        </p:nvSpPr>
        <p:spPr bwMode="auto">
          <a:xfrm>
            <a:off x="8683486" y="2133600"/>
            <a:ext cx="897835" cy="685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68D5F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8,1%</a:t>
            </a:r>
            <a:endParaRPr lang="en-US" altLang="en-US" sz="1800"/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2769704" y="22860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  </a:t>
            </a: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7,2%</a:t>
            </a:r>
            <a:endParaRPr lang="en-US" altLang="en-US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5" name="Rectangle 7"/>
          <p:cNvSpPr>
            <a:spLocks noChangeArrowheads="1"/>
          </p:cNvSpPr>
          <p:nvPr/>
        </p:nvSpPr>
        <p:spPr bwMode="auto">
          <a:xfrm>
            <a:off x="238540" y="424070"/>
            <a:ext cx="11463130" cy="5847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 5.1, nhận xét sự thay đổi cơ cấu dân số theo độ tuổi.</a:t>
            </a:r>
            <a:endParaRPr lang="en-US" altLang="en-US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3" grpId="0" animBg="1"/>
      <p:bldP spid="315404" grpId="0" animBg="1"/>
      <p:bldP spid="315408" grpId="0" animBg="1"/>
      <p:bldP spid="315409" grpId="0" animBg="1"/>
      <p:bldP spid="315410" grpId="0" animBg="1"/>
      <p:bldP spid="315411" grpId="0" animBg="1"/>
      <p:bldP spid="3154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5376</Words>
  <Application>WPS Presentation</Application>
  <PresentationFormat>Custom</PresentationFormat>
  <Paragraphs>293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SimSun</vt:lpstr>
      <vt:lpstr>Wingdings</vt:lpstr>
      <vt:lpstr>Times New Roman</vt:lpstr>
      <vt:lpstr>VNI-Times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Những khó khăn cho sự phát triển kinh tế của nước ta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87</cp:revision>
  <dcterms:created xsi:type="dcterms:W3CDTF">2021-09-15T07:08:00Z</dcterms:created>
  <dcterms:modified xsi:type="dcterms:W3CDTF">2022-06-17T11:46:00Z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D3FC2B6640444297907E1D3178AC366D</vt:lpwstr>
  </property>
  <property fmtid="{D5CDD505-2E9C-101B-9397-08002B2CF9AE}" pid="3" name="KSOProductBuildVer">
    <vt:lpwstr>1033-11.2.0.11156</vt:lpwstr>
  </property>
</Properties>
</file>